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CCCC"/>
    <a:srgbClr val="66FFFF"/>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p:scale>
          <a:sx n="66" d="100"/>
          <a:sy n="66" d="100"/>
        </p:scale>
        <p:origin x="245" y="33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26FAD-175B-4B14-A790-BCEBCF18E41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0864119-3F07-4E00-9A10-B9E97BE8B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EF20CB6-15B6-4ECB-AA9B-5E3CBBA3BF7A}"/>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010B6D1E-3E09-42B5-A787-F5C84BACA9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D552E7-D360-4983-98FB-0F8FDE51C128}"/>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349953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2248-426B-46B5-B1EA-339CE8B39E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8BF1A2-8D3E-4EBE-B5D0-23597D7CE6E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BC32FA-2A44-4572-9419-0D46D22650D1}"/>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46F6F53B-991F-4AF2-A00F-3E9FED1029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D49F29-ECE3-4206-A2B4-0FBD5C3D4ADB}"/>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36261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86039F-05AB-4AFD-B2F4-DB042B17D49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C247AF-DE94-49B1-AFD4-8D072011E51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B2C74C-AED9-4C47-B335-95176AA37259}"/>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0B5D31CA-358E-4D38-B15B-9FBFB84D4C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6462AE-0811-4ACB-A5E0-480ACD1D48F3}"/>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286033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91C985-6AFE-4D4B-886C-9108250206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A873ED-EAA1-42F9-8421-2894E4A37B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6E7E2D-9D46-4A0E-8CAC-234A41021E33}"/>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7A954094-E131-4D08-9E0F-5823B4A204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1A8B3E-00CE-42E1-BE1B-F115A78357F9}"/>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1064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917D41-16D5-4A1B-9E58-22B25CE4E04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524636-1EB4-4EC6-BBA4-F1257C3C0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30BB76-AAF2-4022-A215-CFEA036DE2DF}"/>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60E0BEF3-F75D-4FC4-AFC8-0EA4583CF0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A1CFEA-04BF-4C9F-9F69-E9E5CEB3C0C8}"/>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28397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91AB8-0C0A-4D48-8DE9-13D4E7A4F9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6D6274-F93B-45E2-B99D-B1F9DFDFC58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2638A40-F5A7-4A26-94EA-66E76F6AAA3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1471A90-9F74-4BDD-86AD-9F28EBB29EC8}"/>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6" name="フッター プレースホルダー 5">
            <a:extLst>
              <a:ext uri="{FF2B5EF4-FFF2-40B4-BE49-F238E27FC236}">
                <a16:creationId xmlns:a16="http://schemas.microsoft.com/office/drawing/2014/main" id="{C62DE42F-659D-4675-A295-396C19837B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2CE37C-6473-4ED6-9585-A109CDF4B240}"/>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120108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B08FB-0816-4888-9AA5-F393CF0A77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63E2CC-D95C-424B-BFB1-4638B8336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37CEB75-6366-4D22-99EB-66EB8AD8C1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A97E3D9-6137-43C2-9D9C-B4CB442A4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A02C49-F623-4709-8BFA-6CBE950541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2B32352-7091-4000-B133-97E0850DF049}"/>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8" name="フッター プレースホルダー 7">
            <a:extLst>
              <a:ext uri="{FF2B5EF4-FFF2-40B4-BE49-F238E27FC236}">
                <a16:creationId xmlns:a16="http://schemas.microsoft.com/office/drawing/2014/main" id="{CE5AF6F0-0295-4DAC-8326-4765B9EE002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5E6B56F-1418-4988-AB31-FF8FBD1BED02}"/>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214195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BB213-0D0D-41DD-B693-B6E776DDC2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9A6B6B9-E468-4305-BCCE-81106697438D}"/>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4" name="フッター プレースホルダー 3">
            <a:extLst>
              <a:ext uri="{FF2B5EF4-FFF2-40B4-BE49-F238E27FC236}">
                <a16:creationId xmlns:a16="http://schemas.microsoft.com/office/drawing/2014/main" id="{C8D29EDA-DEBD-45CC-AE39-787080806E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D7641AD-9771-443E-88E8-78BA308AFA79}"/>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533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35EBCC-4BAD-4658-8774-D466D2FAECC6}"/>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3" name="フッター プレースホルダー 2">
            <a:extLst>
              <a:ext uri="{FF2B5EF4-FFF2-40B4-BE49-F238E27FC236}">
                <a16:creationId xmlns:a16="http://schemas.microsoft.com/office/drawing/2014/main" id="{175B4CF4-DCA9-4B5E-ABDB-9862EDED0B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F825DCD-5BFC-45A5-AF45-5C29730F8816}"/>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67378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06728-262A-49A2-BCA6-875994E4CD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F0C47F-2D29-48FA-9EAA-B805D39F2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534799-8578-4AEE-B231-E0E5D1E72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8FD65E-D2A9-4324-8605-8BC5D16D5F8F}"/>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6" name="フッター プレースホルダー 5">
            <a:extLst>
              <a:ext uri="{FF2B5EF4-FFF2-40B4-BE49-F238E27FC236}">
                <a16:creationId xmlns:a16="http://schemas.microsoft.com/office/drawing/2014/main" id="{6B397B59-A636-4E6D-AE92-55A0FAE10B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03A78C-7478-4E89-807A-4A394FAC82E4}"/>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393334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4D50F-007B-48B1-8537-9568CF17BE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4790CF-4E6C-4DB1-AA4F-D19675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AF31747-2F5A-4ECC-851F-9999217F4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1726ED-BD20-45A6-90E6-4EF8506339CA}"/>
              </a:ext>
            </a:extLst>
          </p:cNvPr>
          <p:cNvSpPr>
            <a:spLocks noGrp="1"/>
          </p:cNvSpPr>
          <p:nvPr>
            <p:ph type="dt" sz="half" idx="10"/>
          </p:nvPr>
        </p:nvSpPr>
        <p:spPr/>
        <p:txBody>
          <a:bodyPr/>
          <a:lstStyle/>
          <a:p>
            <a:fld id="{A8C8529D-4D0B-4182-9730-72D4127E68D9}" type="datetimeFigureOut">
              <a:rPr kumimoji="1" lang="ja-JP" altLang="en-US" smtClean="0"/>
              <a:t>2021/5/28</a:t>
            </a:fld>
            <a:endParaRPr kumimoji="1" lang="ja-JP" altLang="en-US"/>
          </a:p>
        </p:txBody>
      </p:sp>
      <p:sp>
        <p:nvSpPr>
          <p:cNvPr id="6" name="フッター プレースホルダー 5">
            <a:extLst>
              <a:ext uri="{FF2B5EF4-FFF2-40B4-BE49-F238E27FC236}">
                <a16:creationId xmlns:a16="http://schemas.microsoft.com/office/drawing/2014/main" id="{CA3FD9D1-E1BA-4BA5-93B3-4A9F3124CF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408771-767E-4713-A782-DF3D5490D8FA}"/>
              </a:ext>
            </a:extLst>
          </p:cNvPr>
          <p:cNvSpPr>
            <a:spLocks noGrp="1"/>
          </p:cNvSpPr>
          <p:nvPr>
            <p:ph type="sldNum" sz="quarter" idx="12"/>
          </p:nvPr>
        </p:nvSpPr>
        <p:spPr/>
        <p:txBody>
          <a:body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194902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744BEF5-9B48-43DA-B97C-213AE5708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D20913-7251-4496-BB7F-EF14AE257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AA606D-EFBD-4563-9CCD-4E76D035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529D-4D0B-4182-9730-72D4127E68D9}" type="datetimeFigureOut">
              <a:rPr kumimoji="1" lang="ja-JP" altLang="en-US" smtClean="0"/>
              <a:t>2021/5/28</a:t>
            </a:fld>
            <a:endParaRPr kumimoji="1" lang="ja-JP" altLang="en-US"/>
          </a:p>
        </p:txBody>
      </p:sp>
      <p:sp>
        <p:nvSpPr>
          <p:cNvPr id="5" name="フッター プレースホルダー 4">
            <a:extLst>
              <a:ext uri="{FF2B5EF4-FFF2-40B4-BE49-F238E27FC236}">
                <a16:creationId xmlns:a16="http://schemas.microsoft.com/office/drawing/2014/main" id="{28BED637-6368-4D3E-A98D-9E631840D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28F3B3B-821D-4C81-9D25-46AA64C5A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064E5-6222-42D3-85BE-819FCC8B5FB8}" type="slidenum">
              <a:rPr kumimoji="1" lang="ja-JP" altLang="en-US" smtClean="0"/>
              <a:t>‹#›</a:t>
            </a:fld>
            <a:endParaRPr kumimoji="1" lang="ja-JP" altLang="en-US"/>
          </a:p>
        </p:txBody>
      </p:sp>
    </p:spTree>
    <p:extLst>
      <p:ext uri="{BB962C8B-B14F-4D97-AF65-F5344CB8AC3E}">
        <p14:creationId xmlns:p14="http://schemas.microsoft.com/office/powerpoint/2010/main" val="275281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63BBB9C-5B4D-4347-AB2C-3D05C8AF5EC8}"/>
              </a:ext>
            </a:extLst>
          </p:cNvPr>
          <p:cNvSpPr txBox="1"/>
          <p:nvPr/>
        </p:nvSpPr>
        <p:spPr>
          <a:xfrm>
            <a:off x="92604" y="2943525"/>
            <a:ext cx="2496187" cy="3293209"/>
          </a:xfrm>
          <a:prstGeom prst="rect">
            <a:avLst/>
          </a:prstGeom>
          <a:noFill/>
          <a:ln>
            <a:solidFill>
              <a:schemeClr val="tx1"/>
            </a:solidFill>
          </a:ln>
        </p:spPr>
        <p:txBody>
          <a:bodyPr wrap="square" rtlCol="0">
            <a:spAutoFit/>
          </a:bodyPr>
          <a:lstStyle/>
          <a:p>
            <a:r>
              <a:rPr kumimoji="1" lang="en-US" altLang="ja-JP" sz="800" dirty="0">
                <a:latin typeface="Arial" panose="020B0604020202020204" pitchFamily="34" charset="0"/>
                <a:cs typeface="Arial" panose="020B0604020202020204" pitchFamily="34" charset="0"/>
              </a:rPr>
              <a:t>The data and samples derived from previous [2, </a:t>
            </a:r>
            <a:r>
              <a:rPr lang="en-US" altLang="ja-JP" sz="800" dirty="0">
                <a:latin typeface="Arial" panose="020B0604020202020204" pitchFamily="34" charset="0"/>
                <a:cs typeface="Arial" panose="020B0604020202020204" pitchFamily="34" charset="0"/>
              </a:rPr>
              <a:t>3</a:t>
            </a:r>
            <a:r>
              <a:rPr kumimoji="1" lang="en-US" altLang="ja-JP" sz="800" dirty="0">
                <a:latin typeface="Arial" panose="020B0604020202020204" pitchFamily="34" charset="0"/>
                <a:cs typeface="Arial" panose="020B0604020202020204" pitchFamily="34" charset="0"/>
              </a:rPr>
              <a:t>] and ongoing cohort studies were analyzed. </a:t>
            </a:r>
            <a:r>
              <a:rPr kumimoji="1" lang="en-US" altLang="ja-JP" sz="800" dirty="0" err="1">
                <a:latin typeface="Arial" panose="020B0604020202020204" pitchFamily="34" charset="0"/>
                <a:cs typeface="Arial" panose="020B0604020202020204" pitchFamily="34" charset="0"/>
              </a:rPr>
              <a:t>DNAm</a:t>
            </a:r>
            <a:r>
              <a:rPr kumimoji="1" lang="en-US" altLang="ja-JP" sz="800" dirty="0">
                <a:latin typeface="Arial" panose="020B0604020202020204" pitchFamily="34" charset="0"/>
                <a:cs typeface="Arial" panose="020B0604020202020204" pitchFamily="34" charset="0"/>
              </a:rPr>
              <a:t> levels at 24 </a:t>
            </a:r>
            <a:r>
              <a:rPr kumimoji="1" lang="en-US" altLang="ja-JP" sz="800" dirty="0" err="1">
                <a:latin typeface="Arial" panose="020B0604020202020204" pitchFamily="34" charset="0"/>
                <a:cs typeface="Arial" panose="020B0604020202020204" pitchFamily="34" charset="0"/>
              </a:rPr>
              <a:t>CpGs</a:t>
            </a:r>
            <a:r>
              <a:rPr kumimoji="1" lang="en-US" altLang="ja-JP" sz="800" dirty="0">
                <a:latin typeface="Arial" panose="020B0604020202020204" pitchFamily="34" charset="0"/>
                <a:cs typeface="Arial" panose="020B0604020202020204" pitchFamily="34" charset="0"/>
              </a:rPr>
              <a:t> in the TNF-alpha gene of 87 blood samples (delirium: N=44, non-delirium: N=43) were analyzed using the Illumina EPIC array genome-wide platform. </a:t>
            </a:r>
            <a:r>
              <a:rPr kumimoji="1" lang="en-US" altLang="ja-JP" sz="800" dirty="0" err="1">
                <a:latin typeface="Arial" panose="020B0604020202020204" pitchFamily="34" charset="0"/>
                <a:cs typeface="Arial" panose="020B0604020202020204" pitchFamily="34" charset="0"/>
              </a:rPr>
              <a:t>DNAm</a:t>
            </a:r>
            <a:r>
              <a:rPr kumimoji="1" lang="en-US" altLang="ja-JP" sz="800" dirty="0">
                <a:latin typeface="Arial" panose="020B0604020202020204" pitchFamily="34" charset="0"/>
                <a:cs typeface="Arial" panose="020B0604020202020204" pitchFamily="34" charset="0"/>
              </a:rPr>
              <a:t> levels at 33 </a:t>
            </a:r>
            <a:r>
              <a:rPr kumimoji="1" lang="en-US" altLang="ja-JP" sz="800" dirty="0" err="1">
                <a:latin typeface="Arial" panose="020B0604020202020204" pitchFamily="34" charset="0"/>
                <a:cs typeface="Arial" panose="020B0604020202020204" pitchFamily="34" charset="0"/>
              </a:rPr>
              <a:t>CpGs</a:t>
            </a:r>
            <a:r>
              <a:rPr kumimoji="1" lang="en-US" altLang="ja-JP" sz="800" dirty="0">
                <a:latin typeface="Arial" panose="020B0604020202020204" pitchFamily="34" charset="0"/>
                <a:cs typeface="Arial" panose="020B0604020202020204" pitchFamily="34" charset="0"/>
              </a:rPr>
              <a:t> in the TNF-alpha gene of 143 blood samples (delirium: N=58, control: N=85), 86 buccal samples (delirium: N=36, non-delirium: N=50), and 58 peripheral blood mononuclear cells (PBMC) samples (delirium: N=26, control: N=32) were analyzed using the pyrosequencing method. Correlations between age and </a:t>
            </a:r>
            <a:r>
              <a:rPr kumimoji="1" lang="en-US" altLang="ja-JP" sz="800" dirty="0" err="1">
                <a:latin typeface="Arial" panose="020B0604020202020204" pitchFamily="34" charset="0"/>
                <a:cs typeface="Arial" panose="020B0604020202020204" pitchFamily="34" charset="0"/>
              </a:rPr>
              <a:t>DNAm</a:t>
            </a:r>
            <a:r>
              <a:rPr kumimoji="1" lang="en-US" altLang="ja-JP" sz="800" dirty="0">
                <a:latin typeface="Arial" panose="020B0604020202020204" pitchFamily="34" charset="0"/>
                <a:cs typeface="Arial" panose="020B0604020202020204" pitchFamily="34" charset="0"/>
              </a:rPr>
              <a:t> levels of each </a:t>
            </a:r>
            <a:r>
              <a:rPr kumimoji="1" lang="en-US" altLang="ja-JP" sz="800" dirty="0" err="1">
                <a:latin typeface="Arial" panose="020B0604020202020204" pitchFamily="34" charset="0"/>
                <a:cs typeface="Arial" panose="020B0604020202020204" pitchFamily="34" charset="0"/>
              </a:rPr>
              <a:t>CpGs</a:t>
            </a:r>
            <a:r>
              <a:rPr kumimoji="1" lang="en-US" altLang="ja-JP" sz="800" dirty="0">
                <a:latin typeface="Arial" panose="020B0604020202020204" pitchFamily="34" charset="0"/>
                <a:cs typeface="Arial" panose="020B0604020202020204" pitchFamily="34" charset="0"/>
              </a:rPr>
              <a:t> were calculated. </a:t>
            </a: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DFAA559-A109-4BD8-91CE-28C6B2CA2E55}"/>
              </a:ext>
            </a:extLst>
          </p:cNvPr>
          <p:cNvSpPr txBox="1"/>
          <p:nvPr/>
        </p:nvSpPr>
        <p:spPr>
          <a:xfrm>
            <a:off x="31210" y="90927"/>
            <a:ext cx="8523510" cy="312393"/>
          </a:xfrm>
          <a:prstGeom prst="rect">
            <a:avLst/>
          </a:prstGeom>
          <a:noFill/>
        </p:spPr>
        <p:txBody>
          <a:bodyPr wrap="square">
            <a:spAutoFit/>
          </a:bodyPr>
          <a:lstStyle/>
          <a:p>
            <a:r>
              <a:rPr lang="en-US" altLang="ja-JP" sz="1430" b="1" dirty="0">
                <a:latin typeface="Arial" panose="020B0604020202020204" pitchFamily="34" charset="0"/>
                <a:cs typeface="Arial" panose="020B0604020202020204" pitchFamily="34" charset="0"/>
              </a:rPr>
              <a:t>DNA methylation in the TNF-alpha gene decreases along with aging among delirium inpatients</a:t>
            </a:r>
          </a:p>
        </p:txBody>
      </p:sp>
      <p:sp>
        <p:nvSpPr>
          <p:cNvPr id="16" name="テキスト ボックス 15">
            <a:extLst>
              <a:ext uri="{FF2B5EF4-FFF2-40B4-BE49-F238E27FC236}">
                <a16:creationId xmlns:a16="http://schemas.microsoft.com/office/drawing/2014/main" id="{01D0F0DF-8461-48E0-AF90-EB3883432591}"/>
              </a:ext>
            </a:extLst>
          </p:cNvPr>
          <p:cNvSpPr txBox="1"/>
          <p:nvPr/>
        </p:nvSpPr>
        <p:spPr>
          <a:xfrm>
            <a:off x="7671656" y="221547"/>
            <a:ext cx="3164616" cy="230832"/>
          </a:xfrm>
          <a:prstGeom prst="rect">
            <a:avLst/>
          </a:prstGeom>
          <a:noFill/>
        </p:spPr>
        <p:txBody>
          <a:bodyPr wrap="square">
            <a:spAutoFit/>
          </a:bodyPr>
          <a:lstStyle/>
          <a:p>
            <a:pPr algn="r"/>
            <a:r>
              <a:rPr lang="en-US" altLang="ja-JP" sz="900" dirty="0">
                <a:latin typeface="Arial" panose="020B0604020202020204" pitchFamily="34" charset="0"/>
                <a:cs typeface="Arial" panose="020B0604020202020204" pitchFamily="34" charset="0"/>
              </a:rPr>
              <a:t>1. Stanford University, 2. University of Iowa</a:t>
            </a:r>
            <a:endParaRPr lang="ja-JP" altLang="en-US" sz="900" dirty="0">
              <a:latin typeface="Arial" panose="020B0604020202020204" pitchFamily="34" charset="0"/>
              <a:cs typeface="Arial" panose="020B0604020202020204" pitchFamily="34" charset="0"/>
            </a:endParaRPr>
          </a:p>
        </p:txBody>
      </p:sp>
      <p:sp>
        <p:nvSpPr>
          <p:cNvPr id="18" name="Rectangle 31">
            <a:extLst>
              <a:ext uri="{FF2B5EF4-FFF2-40B4-BE49-F238E27FC236}">
                <a16:creationId xmlns:a16="http://schemas.microsoft.com/office/drawing/2014/main" id="{CF760068-73C7-4857-9C5C-940C58C20FE5}"/>
              </a:ext>
            </a:extLst>
          </p:cNvPr>
          <p:cNvSpPr/>
          <p:nvPr/>
        </p:nvSpPr>
        <p:spPr>
          <a:xfrm>
            <a:off x="92603" y="494807"/>
            <a:ext cx="2496187" cy="172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altLang="ja-JP" sz="1100" b="1" dirty="0">
                <a:solidFill>
                  <a:schemeClr val="tx1"/>
                </a:solidFill>
                <a:latin typeface="Arial" panose="020B0604020202020204" pitchFamily="34" charset="0"/>
                <a:cs typeface="Arial" panose="020B0604020202020204" pitchFamily="34" charset="0"/>
              </a:rPr>
              <a:t>Background</a:t>
            </a:r>
            <a:endParaRPr lang="en-US" sz="1100" b="1" dirty="0">
              <a:solidFill>
                <a:schemeClr val="tx1"/>
              </a:solidFill>
              <a:latin typeface="Arial" panose="020B0604020202020204" pitchFamily="34" charset="0"/>
              <a:cs typeface="Arial" panose="020B0604020202020204" pitchFamily="34" charset="0"/>
            </a:endParaRPr>
          </a:p>
        </p:txBody>
      </p:sp>
      <p:sp>
        <p:nvSpPr>
          <p:cNvPr id="20" name="Rectangle 31">
            <a:extLst>
              <a:ext uri="{FF2B5EF4-FFF2-40B4-BE49-F238E27FC236}">
                <a16:creationId xmlns:a16="http://schemas.microsoft.com/office/drawing/2014/main" id="{082FC7B6-A3D1-47AE-8AB0-58740851CE18}"/>
              </a:ext>
            </a:extLst>
          </p:cNvPr>
          <p:cNvSpPr/>
          <p:nvPr/>
        </p:nvSpPr>
        <p:spPr>
          <a:xfrm>
            <a:off x="89662" y="2762654"/>
            <a:ext cx="2502962" cy="187684"/>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sz="1100" b="1" dirty="0">
                <a:solidFill>
                  <a:schemeClr val="tx1"/>
                </a:solidFill>
                <a:latin typeface="Arial" panose="020B0604020202020204" pitchFamily="34" charset="0"/>
                <a:cs typeface="Arial" panose="020B0604020202020204" pitchFamily="34" charset="0"/>
              </a:rPr>
              <a:t>Methods</a:t>
            </a:r>
          </a:p>
        </p:txBody>
      </p:sp>
      <p:sp>
        <p:nvSpPr>
          <p:cNvPr id="48" name="テキスト ボックス 47">
            <a:extLst>
              <a:ext uri="{FF2B5EF4-FFF2-40B4-BE49-F238E27FC236}">
                <a16:creationId xmlns:a16="http://schemas.microsoft.com/office/drawing/2014/main" id="{6D57E0BF-E190-4DDE-AFAC-D87D03E2B975}"/>
              </a:ext>
            </a:extLst>
          </p:cNvPr>
          <p:cNvSpPr txBox="1"/>
          <p:nvPr/>
        </p:nvSpPr>
        <p:spPr>
          <a:xfrm>
            <a:off x="92603" y="667581"/>
            <a:ext cx="2496187" cy="707886"/>
          </a:xfrm>
          <a:prstGeom prst="rect">
            <a:avLst/>
          </a:prstGeom>
          <a:noFill/>
          <a:ln>
            <a:solidFill>
              <a:schemeClr val="tx1"/>
            </a:solidFill>
          </a:ln>
        </p:spPr>
        <p:txBody>
          <a:bodyPr wrap="square">
            <a:spAutoFit/>
          </a:bodyPr>
          <a:lstStyle/>
          <a:p>
            <a:r>
              <a:rPr lang="en-US" altLang="ja-JP" sz="800" dirty="0">
                <a:latin typeface="Arial" panose="020B0604020202020204" pitchFamily="34" charset="0"/>
                <a:cs typeface="Arial" panose="020B0604020202020204" pitchFamily="34" charset="0"/>
              </a:rPr>
              <a:t> It has been suggested that aging and inflammation play key roles in the development of delirium. We previously reported significant age-associated decreases of DNA methylation (</a:t>
            </a:r>
            <a:r>
              <a:rPr lang="en-US" altLang="ja-JP" sz="800" dirty="0" err="1">
                <a:latin typeface="Arial" panose="020B0604020202020204" pitchFamily="34" charset="0"/>
                <a:cs typeface="Arial" panose="020B0604020202020204" pitchFamily="34" charset="0"/>
              </a:rPr>
              <a:t>DNAm</a:t>
            </a:r>
            <a:r>
              <a:rPr lang="en-US" altLang="ja-JP" sz="800" dirty="0">
                <a:latin typeface="Arial" panose="020B0604020202020204" pitchFamily="34" charset="0"/>
                <a:cs typeface="Arial" panose="020B0604020202020204" pitchFamily="34" charset="0"/>
              </a:rPr>
              <a:t>) in the TNF-alpha in blood and in glia [1]. </a:t>
            </a:r>
          </a:p>
        </p:txBody>
      </p:sp>
      <p:sp>
        <p:nvSpPr>
          <p:cNvPr id="86" name="正方形/長方形 85">
            <a:extLst>
              <a:ext uri="{FF2B5EF4-FFF2-40B4-BE49-F238E27FC236}">
                <a16:creationId xmlns:a16="http://schemas.microsoft.com/office/drawing/2014/main" id="{E2325A80-F80A-45C1-AE24-8C76ACBDBCC3}"/>
              </a:ext>
            </a:extLst>
          </p:cNvPr>
          <p:cNvSpPr/>
          <p:nvPr/>
        </p:nvSpPr>
        <p:spPr>
          <a:xfrm>
            <a:off x="2666922" y="496053"/>
            <a:ext cx="9460718" cy="57615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89" name="テキスト ボックス 88">
            <a:extLst>
              <a:ext uri="{FF2B5EF4-FFF2-40B4-BE49-F238E27FC236}">
                <a16:creationId xmlns:a16="http://schemas.microsoft.com/office/drawing/2014/main" id="{5ACA75B8-C2F0-4E61-9539-58DDF3313BAD}"/>
              </a:ext>
            </a:extLst>
          </p:cNvPr>
          <p:cNvSpPr txBox="1"/>
          <p:nvPr/>
        </p:nvSpPr>
        <p:spPr>
          <a:xfrm>
            <a:off x="62483" y="4741042"/>
            <a:ext cx="1999514" cy="172147"/>
          </a:xfrm>
          <a:prstGeom prst="rect">
            <a:avLst/>
          </a:prstGeom>
          <a:noFill/>
        </p:spPr>
        <p:txBody>
          <a:bodyPr wrap="square">
            <a:spAutoFit/>
          </a:bodyPr>
          <a:lstStyle/>
          <a:p>
            <a:r>
              <a:rPr lang="en-US" altLang="ja-JP" sz="500" b="1" dirty="0">
                <a:latin typeface="Arial" panose="020B0604020202020204" pitchFamily="34" charset="0"/>
                <a:cs typeface="Arial" panose="020B0604020202020204" pitchFamily="34" charset="0"/>
              </a:rPr>
              <a:t>Schematic diagram of TNF gene and targeted CpG sites.</a:t>
            </a:r>
          </a:p>
        </p:txBody>
      </p:sp>
      <p:sp>
        <p:nvSpPr>
          <p:cNvPr id="90" name="Rectangle 31">
            <a:extLst>
              <a:ext uri="{FF2B5EF4-FFF2-40B4-BE49-F238E27FC236}">
                <a16:creationId xmlns:a16="http://schemas.microsoft.com/office/drawing/2014/main" id="{C938C120-2A58-43F2-BC7D-676A64C90C33}"/>
              </a:ext>
            </a:extLst>
          </p:cNvPr>
          <p:cNvSpPr/>
          <p:nvPr/>
        </p:nvSpPr>
        <p:spPr>
          <a:xfrm>
            <a:off x="2670505" y="493372"/>
            <a:ext cx="1836987" cy="172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sz="1100" b="1" dirty="0">
                <a:solidFill>
                  <a:schemeClr val="tx1"/>
                </a:solidFill>
                <a:latin typeface="Arial" panose="020B0604020202020204" pitchFamily="34" charset="0"/>
                <a:cs typeface="Arial" panose="020B0604020202020204" pitchFamily="34" charset="0"/>
              </a:rPr>
              <a:t>Results</a:t>
            </a:r>
          </a:p>
        </p:txBody>
      </p:sp>
      <p:sp>
        <p:nvSpPr>
          <p:cNvPr id="67" name="テキスト ボックス 66">
            <a:extLst>
              <a:ext uri="{FF2B5EF4-FFF2-40B4-BE49-F238E27FC236}">
                <a16:creationId xmlns:a16="http://schemas.microsoft.com/office/drawing/2014/main" id="{B177763F-5F01-446D-A0A2-347D5B7EFCF5}"/>
              </a:ext>
            </a:extLst>
          </p:cNvPr>
          <p:cNvSpPr txBox="1"/>
          <p:nvPr/>
        </p:nvSpPr>
        <p:spPr>
          <a:xfrm>
            <a:off x="9828782" y="6345095"/>
            <a:ext cx="2387600" cy="523220"/>
          </a:xfrm>
          <a:prstGeom prst="rect">
            <a:avLst/>
          </a:prstGeom>
          <a:noFill/>
        </p:spPr>
        <p:txBody>
          <a:bodyPr wrap="square">
            <a:spAutoFit/>
          </a:bodyPr>
          <a:lstStyle/>
          <a:p>
            <a:r>
              <a:rPr lang="en-US" altLang="ja-JP" sz="700" dirty="0">
                <a:latin typeface="Arial" panose="020B0604020202020204" pitchFamily="34" charset="0"/>
                <a:cs typeface="Arial" panose="020B0604020202020204" pitchFamily="34" charset="0"/>
              </a:rPr>
              <a:t>1. Shinozaki G, et al. Front Aging </a:t>
            </a:r>
            <a:r>
              <a:rPr lang="en-US" altLang="ja-JP" sz="700" dirty="0" err="1">
                <a:latin typeface="Arial" panose="020B0604020202020204" pitchFamily="34" charset="0"/>
                <a:cs typeface="Arial" panose="020B0604020202020204" pitchFamily="34" charset="0"/>
              </a:rPr>
              <a:t>Neurosci</a:t>
            </a:r>
            <a:r>
              <a:rPr lang="en-US" altLang="ja-JP" sz="700" dirty="0">
                <a:latin typeface="Arial" panose="020B0604020202020204" pitchFamily="34" charset="0"/>
                <a:cs typeface="Arial" panose="020B0604020202020204" pitchFamily="34" charset="0"/>
              </a:rPr>
              <a:t>. 2018</a:t>
            </a:r>
          </a:p>
          <a:p>
            <a:r>
              <a:rPr lang="en-US" altLang="ja-JP" sz="700" dirty="0">
                <a:latin typeface="Arial" panose="020B0604020202020204" pitchFamily="34" charset="0"/>
                <a:cs typeface="Arial" panose="020B0604020202020204" pitchFamily="34" charset="0"/>
              </a:rPr>
              <a:t>2. Saito T, et al. </a:t>
            </a:r>
            <a:r>
              <a:rPr lang="en-US" altLang="ja-JP" sz="700" dirty="0" err="1">
                <a:latin typeface="Arial" panose="020B0604020202020204" pitchFamily="34" charset="0"/>
                <a:cs typeface="Arial" panose="020B0604020202020204" pitchFamily="34" charset="0"/>
              </a:rPr>
              <a:t>Neurobiol</a:t>
            </a:r>
            <a:r>
              <a:rPr lang="en-US" altLang="ja-JP" sz="700" dirty="0">
                <a:latin typeface="Arial" panose="020B0604020202020204" pitchFamily="34" charset="0"/>
                <a:cs typeface="Arial" panose="020B0604020202020204" pitchFamily="34" charset="0"/>
              </a:rPr>
              <a:t> Aging 2020               </a:t>
            </a:r>
          </a:p>
          <a:p>
            <a:r>
              <a:rPr lang="en-US" altLang="ja-JP" sz="700" dirty="0">
                <a:latin typeface="Arial" panose="020B0604020202020204" pitchFamily="34" charset="0"/>
                <a:cs typeface="Arial" panose="020B0604020202020204" pitchFamily="34" charset="0"/>
              </a:rPr>
              <a:t>3. Saito T, et al. J </a:t>
            </a:r>
            <a:r>
              <a:rPr lang="en-US" altLang="ja-JP" sz="700" dirty="0" err="1">
                <a:latin typeface="Arial" panose="020B0604020202020204" pitchFamily="34" charset="0"/>
                <a:cs typeface="Arial" panose="020B0604020202020204" pitchFamily="34" charset="0"/>
              </a:rPr>
              <a:t>Psychiatr</a:t>
            </a:r>
            <a:r>
              <a:rPr lang="en-US" altLang="ja-JP" sz="700" dirty="0">
                <a:latin typeface="Arial" panose="020B0604020202020204" pitchFamily="34" charset="0"/>
                <a:cs typeface="Arial" panose="020B0604020202020204" pitchFamily="34" charset="0"/>
              </a:rPr>
              <a:t> Res. 2020</a:t>
            </a:r>
          </a:p>
          <a:p>
            <a:r>
              <a:rPr lang="en-US" altLang="ja-JP" sz="700" dirty="0">
                <a:latin typeface="Arial" panose="020B0604020202020204" pitchFamily="34" charset="0"/>
                <a:cs typeface="Arial" panose="020B0604020202020204" pitchFamily="34" charset="0"/>
              </a:rPr>
              <a:t>4. Yamanashi T, et al. </a:t>
            </a:r>
            <a:r>
              <a:rPr lang="en-US" altLang="ja-JP" sz="700" dirty="0" err="1">
                <a:latin typeface="Arial" panose="020B0604020202020204" pitchFamily="34" charset="0"/>
                <a:cs typeface="Arial" panose="020B0604020202020204" pitchFamily="34" charset="0"/>
              </a:rPr>
              <a:t>Neurobiol</a:t>
            </a:r>
            <a:r>
              <a:rPr lang="en-US" altLang="ja-JP" sz="700" dirty="0">
                <a:latin typeface="Arial" panose="020B0604020202020204" pitchFamily="34" charset="0"/>
                <a:cs typeface="Arial" panose="020B0604020202020204" pitchFamily="34" charset="0"/>
              </a:rPr>
              <a:t> Aging in press</a:t>
            </a:r>
            <a:endParaRPr lang="ja-JP" altLang="en-US" sz="700" dirty="0">
              <a:latin typeface="Arial" panose="020B0604020202020204" pitchFamily="34" charset="0"/>
              <a:cs typeface="Arial" panose="020B0604020202020204" pitchFamily="34" charset="0"/>
            </a:endParaRPr>
          </a:p>
        </p:txBody>
      </p:sp>
      <p:sp>
        <p:nvSpPr>
          <p:cNvPr id="142" name="正方形/長方形 141">
            <a:extLst>
              <a:ext uri="{FF2B5EF4-FFF2-40B4-BE49-F238E27FC236}">
                <a16:creationId xmlns:a16="http://schemas.microsoft.com/office/drawing/2014/main" id="{B9DC3EF2-8F43-4B0D-A728-45FDD4EECCD6}"/>
              </a:ext>
            </a:extLst>
          </p:cNvPr>
          <p:cNvSpPr/>
          <p:nvPr/>
        </p:nvSpPr>
        <p:spPr>
          <a:xfrm>
            <a:off x="2666921" y="6278353"/>
            <a:ext cx="7111062" cy="5438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44" name="正方形/長方形 143">
            <a:extLst>
              <a:ext uri="{FF2B5EF4-FFF2-40B4-BE49-F238E27FC236}">
                <a16:creationId xmlns:a16="http://schemas.microsoft.com/office/drawing/2014/main" id="{44DF17BF-9A52-4CB7-876C-C181355A1041}"/>
              </a:ext>
            </a:extLst>
          </p:cNvPr>
          <p:cNvSpPr/>
          <p:nvPr/>
        </p:nvSpPr>
        <p:spPr>
          <a:xfrm>
            <a:off x="9828880" y="6324322"/>
            <a:ext cx="2298760" cy="49791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Rectangle 31">
            <a:extLst>
              <a:ext uri="{FF2B5EF4-FFF2-40B4-BE49-F238E27FC236}">
                <a16:creationId xmlns:a16="http://schemas.microsoft.com/office/drawing/2014/main" id="{25DEBD0B-7FCE-48D2-9109-8895DD1AEEE5}"/>
              </a:ext>
            </a:extLst>
          </p:cNvPr>
          <p:cNvSpPr/>
          <p:nvPr/>
        </p:nvSpPr>
        <p:spPr>
          <a:xfrm>
            <a:off x="9828880" y="6278353"/>
            <a:ext cx="2298760" cy="97587"/>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sz="700" b="1" dirty="0">
                <a:solidFill>
                  <a:schemeClr val="tx1"/>
                </a:solidFill>
                <a:latin typeface="Arial" panose="020B0604020202020204" pitchFamily="34" charset="0"/>
                <a:cs typeface="Arial" panose="020B0604020202020204" pitchFamily="34" charset="0"/>
              </a:rPr>
              <a:t>References</a:t>
            </a:r>
          </a:p>
        </p:txBody>
      </p:sp>
      <p:sp>
        <p:nvSpPr>
          <p:cNvPr id="12" name="Text Box 123">
            <a:extLst>
              <a:ext uri="{FF2B5EF4-FFF2-40B4-BE49-F238E27FC236}">
                <a16:creationId xmlns:a16="http://schemas.microsoft.com/office/drawing/2014/main" id="{89E370D1-BD3B-4EBC-8472-0F2DC995B6DB}"/>
              </a:ext>
            </a:extLst>
          </p:cNvPr>
          <p:cNvSpPr txBox="1">
            <a:spLocks noChangeArrowheads="1"/>
          </p:cNvSpPr>
          <p:nvPr/>
        </p:nvSpPr>
        <p:spPr bwMode="auto">
          <a:xfrm>
            <a:off x="8207749" y="-41742"/>
            <a:ext cx="3919891" cy="349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50174" tIns="150174" rIns="150174" bIns="150174"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r" eaLnBrk="1" hangingPunct="1">
              <a:spcBef>
                <a:spcPct val="0"/>
              </a:spcBef>
              <a:buFontTx/>
              <a:buNone/>
            </a:pPr>
            <a:r>
              <a:rPr lang="en-US" altLang="ja-JP" sz="1200" dirty="0">
                <a:latin typeface="Arial" panose="020B0604020202020204" pitchFamily="34" charset="0"/>
                <a:cs typeface="Arial" panose="020B0604020202020204" pitchFamily="34" charset="0"/>
              </a:rPr>
              <a:t>Takehiko Yamanashi </a:t>
            </a:r>
            <a:r>
              <a:rPr lang="en-US" altLang="ja-JP" sz="700" dirty="0">
                <a:latin typeface="Arial" panose="020B0604020202020204" pitchFamily="34" charset="0"/>
                <a:cs typeface="Arial" panose="020B0604020202020204" pitchFamily="34" charset="0"/>
              </a:rPr>
              <a:t>MD, PhD</a:t>
            </a:r>
            <a:r>
              <a:rPr lang="en-US" altLang="ja-JP" sz="1200" baseline="30000" dirty="0">
                <a:latin typeface="Arial" panose="020B0604020202020204" pitchFamily="34" charset="0"/>
                <a:cs typeface="Arial" panose="020B0604020202020204" pitchFamily="34" charset="0"/>
              </a:rPr>
              <a:t> </a:t>
            </a:r>
            <a:r>
              <a:rPr lang="en-US" altLang="ja-JP" sz="1050" baseline="30000" dirty="0">
                <a:latin typeface="Arial" panose="020B0604020202020204" pitchFamily="34" charset="0"/>
                <a:cs typeface="Arial" panose="020B0604020202020204" pitchFamily="34" charset="0"/>
              </a:rPr>
              <a:t>1, 2</a:t>
            </a:r>
            <a:r>
              <a:rPr lang="en-US" altLang="ja-JP" sz="1200" dirty="0">
                <a:latin typeface="Arial" panose="020B0604020202020204" pitchFamily="34" charset="0"/>
                <a:cs typeface="Arial" panose="020B0604020202020204" pitchFamily="34" charset="0"/>
              </a:rPr>
              <a:t>, Gen Shinozaki </a:t>
            </a:r>
            <a:r>
              <a:rPr lang="en-US" altLang="ja-JP" sz="800" dirty="0">
                <a:latin typeface="Arial" panose="020B0604020202020204" pitchFamily="34" charset="0"/>
                <a:cs typeface="Arial" panose="020B0604020202020204" pitchFamily="34" charset="0"/>
              </a:rPr>
              <a:t>MD</a:t>
            </a:r>
            <a:r>
              <a:rPr lang="en-US" altLang="ja-JP" sz="1200" baseline="30000" dirty="0">
                <a:latin typeface="Arial" panose="020B0604020202020204" pitchFamily="34" charset="0"/>
                <a:cs typeface="Arial" panose="020B0604020202020204" pitchFamily="34" charset="0"/>
              </a:rPr>
              <a:t> </a:t>
            </a:r>
            <a:r>
              <a:rPr lang="en-US" altLang="ja-JP" sz="1050" baseline="30000" dirty="0">
                <a:latin typeface="Arial" panose="020B0604020202020204" pitchFamily="34" charset="0"/>
                <a:cs typeface="Arial" panose="020B0604020202020204" pitchFamily="34" charset="0"/>
              </a:rPr>
              <a:t>1, 2 </a:t>
            </a:r>
            <a:endParaRPr lang="en-US" altLang="ja-JP" sz="1200" dirty="0">
              <a:latin typeface="Arial" panose="020B0604020202020204" pitchFamily="34" charset="0"/>
              <a:cs typeface="Arial" panose="020B0604020202020204" pitchFamily="34" charset="0"/>
            </a:endParaRPr>
          </a:p>
        </p:txBody>
      </p:sp>
      <p:sp>
        <p:nvSpPr>
          <p:cNvPr id="98" name="テキスト ボックス 97">
            <a:extLst>
              <a:ext uri="{FF2B5EF4-FFF2-40B4-BE49-F238E27FC236}">
                <a16:creationId xmlns:a16="http://schemas.microsoft.com/office/drawing/2014/main" id="{4F114ABE-BD77-40C9-A1B9-F8E6DA8F8429}"/>
              </a:ext>
            </a:extLst>
          </p:cNvPr>
          <p:cNvSpPr txBox="1"/>
          <p:nvPr/>
        </p:nvSpPr>
        <p:spPr>
          <a:xfrm>
            <a:off x="2697045" y="5240395"/>
            <a:ext cx="3166141" cy="200055"/>
          </a:xfrm>
          <a:prstGeom prst="rect">
            <a:avLst/>
          </a:prstGeom>
          <a:noFill/>
        </p:spPr>
        <p:txBody>
          <a:bodyPr wrap="square">
            <a:spAutoFit/>
          </a:bodyPr>
          <a:lstStyle/>
          <a:p>
            <a:r>
              <a:rPr lang="en-US" altLang="ja-JP" sz="700" dirty="0">
                <a:latin typeface="Arial" panose="020B0604020202020204" pitchFamily="34" charset="0"/>
                <a:cs typeface="Arial" panose="020B0604020202020204" pitchFamily="34" charset="0"/>
              </a:rPr>
              <a:t>*Significant after correction for multiple testing level (p &lt; 0.05/24 = 0.0021)</a:t>
            </a:r>
            <a:endParaRPr lang="ja-JP" altLang="en-US" sz="700" dirty="0">
              <a:latin typeface="Arial" panose="020B0604020202020204" pitchFamily="34" charset="0"/>
              <a:cs typeface="Arial" panose="020B0604020202020204" pitchFamily="34" charset="0"/>
            </a:endParaRPr>
          </a:p>
        </p:txBody>
      </p:sp>
      <p:sp>
        <p:nvSpPr>
          <p:cNvPr id="100" name="テキスト ボックス 99">
            <a:extLst>
              <a:ext uri="{FF2B5EF4-FFF2-40B4-BE49-F238E27FC236}">
                <a16:creationId xmlns:a16="http://schemas.microsoft.com/office/drawing/2014/main" id="{4C9C859D-B213-4AF1-849B-6A8BEB6469BC}"/>
              </a:ext>
            </a:extLst>
          </p:cNvPr>
          <p:cNvSpPr txBox="1"/>
          <p:nvPr/>
        </p:nvSpPr>
        <p:spPr>
          <a:xfrm>
            <a:off x="6033075" y="6057534"/>
            <a:ext cx="3586649" cy="200055"/>
          </a:xfrm>
          <a:prstGeom prst="rect">
            <a:avLst/>
          </a:prstGeom>
          <a:noFill/>
        </p:spPr>
        <p:txBody>
          <a:bodyPr wrap="square">
            <a:spAutoFit/>
          </a:bodyPr>
          <a:lstStyle/>
          <a:p>
            <a:r>
              <a:rPr lang="en-US" altLang="ja-JP" sz="700" dirty="0">
                <a:latin typeface="Arial" panose="020B0604020202020204" pitchFamily="34" charset="0"/>
                <a:cs typeface="Arial" panose="020B0604020202020204" pitchFamily="34" charset="0"/>
              </a:rPr>
              <a:t>*Significant after correction for multiple testing level (p &lt; 0.05/33 = 0.0016)</a:t>
            </a:r>
            <a:endParaRPr lang="ja-JP" altLang="en-US" sz="700" dirty="0">
              <a:latin typeface="Arial" panose="020B0604020202020204" pitchFamily="34" charset="0"/>
              <a:cs typeface="Arial" panose="020B0604020202020204" pitchFamily="34" charset="0"/>
            </a:endParaRPr>
          </a:p>
        </p:txBody>
      </p:sp>
      <p:pic>
        <p:nvPicPr>
          <p:cNvPr id="56" name="図 55">
            <a:extLst>
              <a:ext uri="{FF2B5EF4-FFF2-40B4-BE49-F238E27FC236}">
                <a16:creationId xmlns:a16="http://schemas.microsoft.com/office/drawing/2014/main" id="{A2EFB4E0-776B-46E9-8C0B-6C9B42A5CEFC}"/>
              </a:ext>
            </a:extLst>
          </p:cNvPr>
          <p:cNvPicPr>
            <a:picLocks noChangeAspect="1"/>
          </p:cNvPicPr>
          <p:nvPr/>
        </p:nvPicPr>
        <p:blipFill>
          <a:blip r:embed="rId4"/>
          <a:stretch>
            <a:fillRect/>
          </a:stretch>
        </p:blipFill>
        <p:spPr>
          <a:xfrm>
            <a:off x="2697045" y="899579"/>
            <a:ext cx="3290702" cy="4340816"/>
          </a:xfrm>
          <a:prstGeom prst="rect">
            <a:avLst/>
          </a:prstGeom>
        </p:spPr>
      </p:pic>
      <p:sp>
        <p:nvSpPr>
          <p:cNvPr id="106" name="テキスト ボックス 105">
            <a:extLst>
              <a:ext uri="{FF2B5EF4-FFF2-40B4-BE49-F238E27FC236}">
                <a16:creationId xmlns:a16="http://schemas.microsoft.com/office/drawing/2014/main" id="{A68F674A-19B4-4421-941B-118E383F72B4}"/>
              </a:ext>
            </a:extLst>
          </p:cNvPr>
          <p:cNvSpPr txBox="1"/>
          <p:nvPr/>
        </p:nvSpPr>
        <p:spPr>
          <a:xfrm>
            <a:off x="2666922" y="644752"/>
            <a:ext cx="3271465" cy="353943"/>
          </a:xfrm>
          <a:prstGeom prst="rect">
            <a:avLst/>
          </a:prstGeom>
          <a:noFill/>
        </p:spPr>
        <p:txBody>
          <a:bodyPr wrap="square">
            <a:spAutoFit/>
          </a:bodyPr>
          <a:lstStyle/>
          <a:p>
            <a:r>
              <a:rPr lang="en-US" altLang="ja-JP" sz="850" b="1" dirty="0">
                <a:latin typeface="Arial" panose="020B0604020202020204" pitchFamily="34" charset="0"/>
                <a:cs typeface="Arial" panose="020B0604020202020204" pitchFamily="34" charset="0"/>
              </a:rPr>
              <a:t>Table 1   Correlation of age and </a:t>
            </a:r>
            <a:r>
              <a:rPr lang="en-US" altLang="ja-JP" sz="850" b="1" dirty="0" err="1">
                <a:latin typeface="Arial" panose="020B0604020202020204" pitchFamily="34" charset="0"/>
                <a:cs typeface="Arial" panose="020B0604020202020204" pitchFamily="34" charset="0"/>
              </a:rPr>
              <a:t>DNAm</a:t>
            </a:r>
            <a:r>
              <a:rPr lang="en-US" altLang="ja-JP" sz="850" b="1" dirty="0">
                <a:latin typeface="Arial" panose="020B0604020202020204" pitchFamily="34" charset="0"/>
                <a:cs typeface="Arial" panose="020B0604020202020204" pitchFamily="34" charset="0"/>
              </a:rPr>
              <a:t> at 24 </a:t>
            </a:r>
            <a:r>
              <a:rPr lang="en-US" altLang="ja-JP" sz="850" b="1" dirty="0" err="1">
                <a:latin typeface="Arial" panose="020B0604020202020204" pitchFamily="34" charset="0"/>
                <a:cs typeface="Arial" panose="020B0604020202020204" pitchFamily="34" charset="0"/>
              </a:rPr>
              <a:t>CpGs</a:t>
            </a:r>
            <a:r>
              <a:rPr lang="en-US" altLang="ja-JP" sz="850" b="1" dirty="0">
                <a:latin typeface="Arial" panose="020B0604020202020204" pitchFamily="34" charset="0"/>
                <a:cs typeface="Arial" panose="020B0604020202020204" pitchFamily="34" charset="0"/>
              </a:rPr>
              <a:t> </a:t>
            </a:r>
          </a:p>
          <a:p>
            <a:r>
              <a:rPr lang="en-US" altLang="ja-JP" sz="850" b="1" dirty="0">
                <a:latin typeface="Arial" panose="020B0604020202020204" pitchFamily="34" charset="0"/>
                <a:cs typeface="Arial" panose="020B0604020202020204" pitchFamily="34" charset="0"/>
              </a:rPr>
              <a:t>measured by EPIC array</a:t>
            </a:r>
            <a:endParaRPr lang="ja-JP" altLang="en-US" sz="850" b="1" dirty="0">
              <a:latin typeface="Arial" panose="020B0604020202020204" pitchFamily="34" charset="0"/>
              <a:cs typeface="Arial" panose="020B0604020202020204" pitchFamily="34" charset="0"/>
            </a:endParaRPr>
          </a:p>
        </p:txBody>
      </p:sp>
      <p:sp>
        <p:nvSpPr>
          <p:cNvPr id="107" name="テキスト ボックス 106">
            <a:extLst>
              <a:ext uri="{FF2B5EF4-FFF2-40B4-BE49-F238E27FC236}">
                <a16:creationId xmlns:a16="http://schemas.microsoft.com/office/drawing/2014/main" id="{5CF56632-C5B5-43EF-8AD0-E96205700C3F}"/>
              </a:ext>
            </a:extLst>
          </p:cNvPr>
          <p:cNvSpPr txBox="1"/>
          <p:nvPr/>
        </p:nvSpPr>
        <p:spPr>
          <a:xfrm>
            <a:off x="6115027" y="494465"/>
            <a:ext cx="5244219" cy="223138"/>
          </a:xfrm>
          <a:prstGeom prst="rect">
            <a:avLst/>
          </a:prstGeom>
          <a:noFill/>
        </p:spPr>
        <p:txBody>
          <a:bodyPr wrap="square">
            <a:spAutoFit/>
          </a:bodyPr>
          <a:lstStyle/>
          <a:p>
            <a:r>
              <a:rPr lang="en-US" altLang="ja-JP" sz="850" b="1" dirty="0">
                <a:latin typeface="Arial" panose="020B0604020202020204" pitchFamily="34" charset="0"/>
                <a:cs typeface="Arial" panose="020B0604020202020204" pitchFamily="34" charset="0"/>
              </a:rPr>
              <a:t>Table 2   Correlation of age and </a:t>
            </a:r>
            <a:r>
              <a:rPr lang="en-US" altLang="ja-JP" sz="850" b="1" dirty="0" err="1">
                <a:latin typeface="Arial" panose="020B0604020202020204" pitchFamily="34" charset="0"/>
                <a:cs typeface="Arial" panose="020B0604020202020204" pitchFamily="34" charset="0"/>
              </a:rPr>
              <a:t>DNAm</a:t>
            </a:r>
            <a:r>
              <a:rPr lang="en-US" altLang="ja-JP" sz="850" b="1" dirty="0">
                <a:latin typeface="Arial" panose="020B0604020202020204" pitchFamily="34" charset="0"/>
                <a:cs typeface="Arial" panose="020B0604020202020204" pitchFamily="34" charset="0"/>
              </a:rPr>
              <a:t> at 33 </a:t>
            </a:r>
            <a:r>
              <a:rPr lang="en-US" altLang="ja-JP" sz="850" b="1" dirty="0" err="1">
                <a:latin typeface="Arial" panose="020B0604020202020204" pitchFamily="34" charset="0"/>
                <a:cs typeface="Arial" panose="020B0604020202020204" pitchFamily="34" charset="0"/>
              </a:rPr>
              <a:t>CpGs</a:t>
            </a:r>
            <a:r>
              <a:rPr lang="en-US" altLang="ja-JP" sz="850" b="1" dirty="0">
                <a:latin typeface="Arial" panose="020B0604020202020204" pitchFamily="34" charset="0"/>
                <a:cs typeface="Arial" panose="020B0604020202020204" pitchFamily="34" charset="0"/>
              </a:rPr>
              <a:t> measured by pyrosequencing</a:t>
            </a:r>
            <a:endParaRPr lang="ja-JP" altLang="en-US" sz="850" b="1" dirty="0">
              <a:latin typeface="Arial" panose="020B0604020202020204" pitchFamily="34" charset="0"/>
              <a:cs typeface="Arial" panose="020B0604020202020204" pitchFamily="34" charset="0"/>
            </a:endParaRPr>
          </a:p>
        </p:txBody>
      </p:sp>
      <p:sp>
        <p:nvSpPr>
          <p:cNvPr id="115" name="テキスト ボックス 114">
            <a:extLst>
              <a:ext uri="{FF2B5EF4-FFF2-40B4-BE49-F238E27FC236}">
                <a16:creationId xmlns:a16="http://schemas.microsoft.com/office/drawing/2014/main" id="{A14C6889-5348-4B41-811D-E5E65573AE78}"/>
              </a:ext>
            </a:extLst>
          </p:cNvPr>
          <p:cNvSpPr txBox="1"/>
          <p:nvPr/>
        </p:nvSpPr>
        <p:spPr>
          <a:xfrm>
            <a:off x="4078915" y="5477200"/>
            <a:ext cx="1854729" cy="184666"/>
          </a:xfrm>
          <a:prstGeom prst="rect">
            <a:avLst/>
          </a:prstGeom>
          <a:noFill/>
        </p:spPr>
        <p:txBody>
          <a:bodyPr wrap="square">
            <a:spAutoFit/>
          </a:bodyPr>
          <a:lstStyle/>
          <a:p>
            <a:r>
              <a:rPr lang="en-US" altLang="ja-JP" sz="600" dirty="0">
                <a:highlight>
                  <a:srgbClr val="99FF99"/>
                </a:highlight>
                <a:latin typeface="Arial" panose="020B0604020202020204" pitchFamily="34" charset="0"/>
                <a:cs typeface="Arial" panose="020B0604020202020204" pitchFamily="34" charset="0"/>
              </a:rPr>
              <a:t>[4] Yamanashi T, et al. </a:t>
            </a:r>
            <a:r>
              <a:rPr lang="en-US" altLang="ja-JP" sz="600" dirty="0" err="1">
                <a:highlight>
                  <a:srgbClr val="99FF99"/>
                </a:highlight>
                <a:latin typeface="Arial" panose="020B0604020202020204" pitchFamily="34" charset="0"/>
                <a:cs typeface="Arial" panose="020B0604020202020204" pitchFamily="34" charset="0"/>
              </a:rPr>
              <a:t>Neurobiol</a:t>
            </a:r>
            <a:r>
              <a:rPr lang="en-US" altLang="ja-JP" sz="600" dirty="0">
                <a:highlight>
                  <a:srgbClr val="99FF99"/>
                </a:highlight>
                <a:latin typeface="Arial" panose="020B0604020202020204" pitchFamily="34" charset="0"/>
                <a:cs typeface="Arial" panose="020B0604020202020204" pitchFamily="34" charset="0"/>
              </a:rPr>
              <a:t> Aging in press</a:t>
            </a:r>
            <a:endParaRPr lang="ja-JP" altLang="en-US" sz="600" dirty="0">
              <a:highlight>
                <a:srgbClr val="99FF99"/>
              </a:highlight>
              <a:latin typeface="Arial" panose="020B0604020202020204" pitchFamily="34" charset="0"/>
              <a:cs typeface="Arial" panose="020B0604020202020204" pitchFamily="34" charset="0"/>
            </a:endParaRPr>
          </a:p>
        </p:txBody>
      </p:sp>
      <p:sp>
        <p:nvSpPr>
          <p:cNvPr id="117" name="テキスト ボックス 116">
            <a:extLst>
              <a:ext uri="{FF2B5EF4-FFF2-40B4-BE49-F238E27FC236}">
                <a16:creationId xmlns:a16="http://schemas.microsoft.com/office/drawing/2014/main" id="{3D4038A7-5CE4-4809-AD4C-BBC1B0CC8FBE}"/>
              </a:ext>
            </a:extLst>
          </p:cNvPr>
          <p:cNvSpPr txBox="1"/>
          <p:nvPr/>
        </p:nvSpPr>
        <p:spPr>
          <a:xfrm>
            <a:off x="2666921" y="6308363"/>
            <a:ext cx="7111061" cy="461665"/>
          </a:xfrm>
          <a:prstGeom prst="rect">
            <a:avLst/>
          </a:prstGeom>
          <a:noFill/>
        </p:spPr>
        <p:txBody>
          <a:bodyPr wrap="square">
            <a:spAutoFit/>
          </a:bodyPr>
          <a:lstStyle/>
          <a:p>
            <a:r>
              <a:rPr lang="en-US" altLang="ja-JP" sz="800" dirty="0">
                <a:latin typeface="Arial" panose="020B0604020202020204" pitchFamily="34" charset="0"/>
                <a:cs typeface="Arial" panose="020B0604020202020204" pitchFamily="34" charset="0"/>
              </a:rPr>
              <a:t>The relationship between age and decreased TNF gene </a:t>
            </a:r>
            <a:r>
              <a:rPr lang="en-US" altLang="ja-JP" sz="800" dirty="0" err="1">
                <a:latin typeface="Arial" panose="020B0604020202020204" pitchFamily="34" charset="0"/>
                <a:cs typeface="Arial" panose="020B0604020202020204" pitchFamily="34" charset="0"/>
              </a:rPr>
              <a:t>DNAm</a:t>
            </a:r>
            <a:r>
              <a:rPr lang="en-US" altLang="ja-JP" sz="800" dirty="0">
                <a:latin typeface="Arial" panose="020B0604020202020204" pitchFamily="34" charset="0"/>
                <a:cs typeface="Arial" panose="020B0604020202020204" pitchFamily="34" charset="0"/>
              </a:rPr>
              <a:t> in the blood were demonstrated using two different methods. Furthermore, it the negative correlations were more robust in PBMCs than in blood. These findings provide further evidence of the potential role of epigenetics and inflammation in delirium pathophysiology. </a:t>
            </a:r>
            <a:endParaRPr lang="ja-JP" altLang="en-US" sz="800" dirty="0">
              <a:latin typeface="Arial" panose="020B0604020202020204" pitchFamily="34" charset="0"/>
              <a:cs typeface="Arial" panose="020B0604020202020204" pitchFamily="34" charset="0"/>
            </a:endParaRPr>
          </a:p>
        </p:txBody>
      </p:sp>
      <p:sp>
        <p:nvSpPr>
          <p:cNvPr id="119" name="Rectangle 31">
            <a:extLst>
              <a:ext uri="{FF2B5EF4-FFF2-40B4-BE49-F238E27FC236}">
                <a16:creationId xmlns:a16="http://schemas.microsoft.com/office/drawing/2014/main" id="{9BB89717-9D36-4EFD-AF61-9B4C8343D0A7}"/>
              </a:ext>
            </a:extLst>
          </p:cNvPr>
          <p:cNvSpPr/>
          <p:nvPr/>
        </p:nvSpPr>
        <p:spPr>
          <a:xfrm>
            <a:off x="31210" y="6330071"/>
            <a:ext cx="842267" cy="1202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sz="900" b="1" dirty="0">
                <a:solidFill>
                  <a:schemeClr val="tx1"/>
                </a:solidFill>
                <a:highlight>
                  <a:srgbClr val="00FFFF"/>
                </a:highlight>
                <a:latin typeface="Arial" panose="020B0604020202020204" pitchFamily="34" charset="0"/>
                <a:cs typeface="Arial" panose="020B0604020202020204" pitchFamily="34" charset="0"/>
              </a:rPr>
              <a:t>presentation</a:t>
            </a:r>
          </a:p>
        </p:txBody>
      </p:sp>
      <p:sp>
        <p:nvSpPr>
          <p:cNvPr id="27" name="Rectangle 31">
            <a:extLst>
              <a:ext uri="{FF2B5EF4-FFF2-40B4-BE49-F238E27FC236}">
                <a16:creationId xmlns:a16="http://schemas.microsoft.com/office/drawing/2014/main" id="{4B3B400E-4885-4541-B390-664045C6D50D}"/>
              </a:ext>
            </a:extLst>
          </p:cNvPr>
          <p:cNvSpPr/>
          <p:nvPr/>
        </p:nvSpPr>
        <p:spPr>
          <a:xfrm>
            <a:off x="87289" y="1513695"/>
            <a:ext cx="2496187" cy="172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altLang="ja-JP" sz="1100" b="1" dirty="0">
                <a:solidFill>
                  <a:schemeClr val="tx1"/>
                </a:solidFill>
                <a:latin typeface="Arial" panose="020B0604020202020204" pitchFamily="34" charset="0"/>
                <a:cs typeface="Arial" panose="020B0604020202020204" pitchFamily="34" charset="0"/>
              </a:rPr>
              <a:t>Objective</a:t>
            </a:r>
            <a:endParaRPr lang="en-US" sz="1100" b="1" dirty="0">
              <a:solidFill>
                <a:schemeClr val="tx1"/>
              </a:solidFill>
              <a:latin typeface="Arial" panose="020B0604020202020204" pitchFamily="34" charset="0"/>
              <a:cs typeface="Arial" panose="020B0604020202020204" pitchFamily="34" charset="0"/>
            </a:endParaRPr>
          </a:p>
        </p:txBody>
      </p:sp>
      <p:pic>
        <p:nvPicPr>
          <p:cNvPr id="2" name="presentation">
            <a:hlinkClick r:id="" action="ppaction://media"/>
            <a:extLst>
              <a:ext uri="{FF2B5EF4-FFF2-40B4-BE49-F238E27FC236}">
                <a16:creationId xmlns:a16="http://schemas.microsoft.com/office/drawing/2014/main" id="{A7985BDD-F055-4214-A5E1-F26CDAEF8A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547" y="6483159"/>
            <a:ext cx="302973" cy="302972"/>
          </a:xfrm>
          <a:prstGeom prst="rect">
            <a:avLst/>
          </a:prstGeom>
        </p:spPr>
      </p:pic>
      <p:sp>
        <p:nvSpPr>
          <p:cNvPr id="3" name="矢印: 右 2">
            <a:extLst>
              <a:ext uri="{FF2B5EF4-FFF2-40B4-BE49-F238E27FC236}">
                <a16:creationId xmlns:a16="http://schemas.microsoft.com/office/drawing/2014/main" id="{25B15393-C9CF-43C8-BADD-034AD945E1D0}"/>
              </a:ext>
            </a:extLst>
          </p:cNvPr>
          <p:cNvSpPr/>
          <p:nvPr/>
        </p:nvSpPr>
        <p:spPr>
          <a:xfrm>
            <a:off x="873477" y="6543718"/>
            <a:ext cx="159432" cy="1903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103F20F-9580-4378-81E2-2182F3609BC2}"/>
              </a:ext>
            </a:extLst>
          </p:cNvPr>
          <p:cNvSpPr txBox="1"/>
          <p:nvPr/>
        </p:nvSpPr>
        <p:spPr>
          <a:xfrm>
            <a:off x="87289" y="1685842"/>
            <a:ext cx="2496187" cy="954107"/>
          </a:xfrm>
          <a:prstGeom prst="rect">
            <a:avLst/>
          </a:prstGeom>
          <a:noFill/>
          <a:ln>
            <a:solidFill>
              <a:schemeClr val="tx1"/>
            </a:solidFill>
          </a:ln>
        </p:spPr>
        <p:txBody>
          <a:bodyPr wrap="square">
            <a:spAutoFit/>
          </a:bodyPr>
          <a:lstStyle/>
          <a:p>
            <a:r>
              <a:rPr lang="en-US" altLang="ja-JP" sz="800" dirty="0">
                <a:latin typeface="Arial" panose="020B0604020202020204" pitchFamily="34" charset="0"/>
                <a:cs typeface="Arial" panose="020B0604020202020204" pitchFamily="34" charset="0"/>
              </a:rPr>
              <a:t>In the present study, we investigated the differences of the </a:t>
            </a:r>
            <a:r>
              <a:rPr lang="en-US" altLang="ja-JP" sz="800" dirty="0" err="1">
                <a:latin typeface="Arial" panose="020B0604020202020204" pitchFamily="34" charset="0"/>
                <a:cs typeface="Arial" panose="020B0604020202020204" pitchFamily="34" charset="0"/>
              </a:rPr>
              <a:t>DNAm</a:t>
            </a:r>
            <a:r>
              <a:rPr lang="en-US" altLang="ja-JP" sz="800" dirty="0">
                <a:latin typeface="Arial" panose="020B0604020202020204" pitchFamily="34" charset="0"/>
                <a:cs typeface="Arial" panose="020B0604020202020204" pitchFamily="34" charset="0"/>
              </a:rPr>
              <a:t> patterns in the TNF-alpha between patients with delirium and without delirium using two different methods, genome-wide EPIC array and pyrosequencing method. This is the first study investigating </a:t>
            </a:r>
            <a:r>
              <a:rPr lang="en-US" altLang="ja-JP" sz="800" dirty="0" err="1">
                <a:latin typeface="Arial" panose="020B0604020202020204" pitchFamily="34" charset="0"/>
                <a:cs typeface="Arial" panose="020B0604020202020204" pitchFamily="34" charset="0"/>
              </a:rPr>
              <a:t>DNAm</a:t>
            </a:r>
            <a:r>
              <a:rPr lang="en-US" altLang="ja-JP" sz="800" dirty="0">
                <a:latin typeface="Arial" panose="020B0604020202020204" pitchFamily="34" charset="0"/>
                <a:cs typeface="Arial" panose="020B0604020202020204" pitchFamily="34" charset="0"/>
              </a:rPr>
              <a:t> difference in TNF gene associated with delirium.</a:t>
            </a:r>
          </a:p>
        </p:txBody>
      </p:sp>
      <p:sp>
        <p:nvSpPr>
          <p:cNvPr id="4" name="正方形/長方形 3">
            <a:extLst>
              <a:ext uri="{FF2B5EF4-FFF2-40B4-BE49-F238E27FC236}">
                <a16:creationId xmlns:a16="http://schemas.microsoft.com/office/drawing/2014/main" id="{3646F419-2352-426C-B75D-F2783247B662}"/>
              </a:ext>
            </a:extLst>
          </p:cNvPr>
          <p:cNvSpPr/>
          <p:nvPr/>
        </p:nvSpPr>
        <p:spPr>
          <a:xfrm>
            <a:off x="2664228" y="5951221"/>
            <a:ext cx="15660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72DC199-9D1E-4A7F-AE5D-AD0D078F904B}"/>
              </a:ext>
            </a:extLst>
          </p:cNvPr>
          <p:cNvSpPr/>
          <p:nvPr/>
        </p:nvSpPr>
        <p:spPr>
          <a:xfrm rot="5400000">
            <a:off x="4070839" y="6103753"/>
            <a:ext cx="3060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5D8B37E-088D-4D11-93C2-48BD8CED9DAC}"/>
              </a:ext>
            </a:extLst>
          </p:cNvPr>
          <p:cNvSpPr/>
          <p:nvPr/>
        </p:nvSpPr>
        <p:spPr>
          <a:xfrm>
            <a:off x="4121999" y="6145530"/>
            <a:ext cx="97200" cy="121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8F64CCF-FE86-4F45-AC5F-2243B1D69CD1}"/>
              </a:ext>
            </a:extLst>
          </p:cNvPr>
          <p:cNvSpPr/>
          <p:nvPr/>
        </p:nvSpPr>
        <p:spPr>
          <a:xfrm>
            <a:off x="2616870" y="5956951"/>
            <a:ext cx="93600" cy="14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31">
            <a:extLst>
              <a:ext uri="{FF2B5EF4-FFF2-40B4-BE49-F238E27FC236}">
                <a16:creationId xmlns:a16="http://schemas.microsoft.com/office/drawing/2014/main" id="{C8CD9B4F-EC1D-49D3-A742-136EB334B090}"/>
              </a:ext>
            </a:extLst>
          </p:cNvPr>
          <p:cNvSpPr/>
          <p:nvPr/>
        </p:nvSpPr>
        <p:spPr>
          <a:xfrm>
            <a:off x="2667383" y="6104970"/>
            <a:ext cx="1449567" cy="172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087" tIns="37544" rIns="75087" bIns="37544" rtlCol="0" anchor="ctr"/>
          <a:lstStyle/>
          <a:p>
            <a:pPr algn="ctr"/>
            <a:r>
              <a:rPr lang="en-US" sz="1100" b="1" dirty="0">
                <a:solidFill>
                  <a:schemeClr val="tx1"/>
                </a:solidFill>
                <a:latin typeface="Arial" panose="020B0604020202020204" pitchFamily="34" charset="0"/>
                <a:cs typeface="Arial" panose="020B0604020202020204" pitchFamily="34" charset="0"/>
              </a:rPr>
              <a:t>Conclusion</a:t>
            </a:r>
          </a:p>
        </p:txBody>
      </p:sp>
      <p:pic>
        <p:nvPicPr>
          <p:cNvPr id="35" name="図 34">
            <a:extLst>
              <a:ext uri="{FF2B5EF4-FFF2-40B4-BE49-F238E27FC236}">
                <a16:creationId xmlns:a16="http://schemas.microsoft.com/office/drawing/2014/main" id="{25D890F2-D779-488A-B221-A76EF8D791AC}"/>
              </a:ext>
            </a:extLst>
          </p:cNvPr>
          <p:cNvPicPr>
            <a:picLocks noChangeAspect="1"/>
          </p:cNvPicPr>
          <p:nvPr/>
        </p:nvPicPr>
        <p:blipFill>
          <a:blip r:embed="rId6"/>
          <a:stretch>
            <a:fillRect/>
          </a:stretch>
        </p:blipFill>
        <p:spPr>
          <a:xfrm>
            <a:off x="88343" y="4877067"/>
            <a:ext cx="2443703" cy="1329986"/>
          </a:xfrm>
          <a:prstGeom prst="rect">
            <a:avLst/>
          </a:prstGeom>
        </p:spPr>
      </p:pic>
      <p:pic>
        <p:nvPicPr>
          <p:cNvPr id="6" name="図 5">
            <a:extLst>
              <a:ext uri="{FF2B5EF4-FFF2-40B4-BE49-F238E27FC236}">
                <a16:creationId xmlns:a16="http://schemas.microsoft.com/office/drawing/2014/main" id="{30466DCE-6DD6-4970-97D2-3474AC2B8FD1}"/>
              </a:ext>
            </a:extLst>
          </p:cNvPr>
          <p:cNvPicPr>
            <a:picLocks noChangeAspect="1"/>
          </p:cNvPicPr>
          <p:nvPr/>
        </p:nvPicPr>
        <p:blipFill>
          <a:blip r:embed="rId7"/>
          <a:stretch>
            <a:fillRect/>
          </a:stretch>
        </p:blipFill>
        <p:spPr>
          <a:xfrm>
            <a:off x="6096000" y="715668"/>
            <a:ext cx="5975995" cy="5377910"/>
          </a:xfrm>
          <a:prstGeom prst="rect">
            <a:avLst/>
          </a:prstGeom>
        </p:spPr>
      </p:pic>
    </p:spTree>
    <p:extLst>
      <p:ext uri="{BB962C8B-B14F-4D97-AF65-F5344CB8AC3E}">
        <p14:creationId xmlns:p14="http://schemas.microsoft.com/office/powerpoint/2010/main" val="141989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5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455</Words>
  <Application>Microsoft Office PowerPoint</Application>
  <PresentationFormat>ワイド画面</PresentationFormat>
  <Paragraphs>35</Paragraphs>
  <Slides>1</Slides>
  <Notes>0</Notes>
  <HiddenSlides>0</HiddenSlides>
  <MMClips>1</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山梨 豪彦</dc:creator>
  <cp:lastModifiedBy>山梨 豪彦</cp:lastModifiedBy>
  <cp:revision>50</cp:revision>
  <dcterms:created xsi:type="dcterms:W3CDTF">2020-10-12T14:32:08Z</dcterms:created>
  <dcterms:modified xsi:type="dcterms:W3CDTF">2021-05-28T08:06:03Z</dcterms:modified>
</cp:coreProperties>
</file>